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9" r:id="rId10"/>
    <p:sldId id="263" r:id="rId11"/>
    <p:sldId id="266" r:id="rId12"/>
    <p:sldId id="267" r:id="rId13"/>
    <p:sldId id="264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4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63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61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39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363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5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18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687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28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3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7554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038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5928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380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595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37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FA48A-D2B2-4A28-97DE-4B99C62EB906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4A46D9-4391-4A0E-A923-118D4A2E1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34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4765" y="831273"/>
            <a:ext cx="37330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Мейоз</a:t>
            </a:r>
            <a:endParaRPr lang="ru-RU" sz="9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7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526" y="237990"/>
            <a:ext cx="925483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4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Цель урока:</a:t>
            </a:r>
            <a:endParaRPr lang="ru-RU" sz="4400" dirty="0">
              <a:solidFill>
                <a:schemeClr val="accent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440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половое размножение </a:t>
            </a:r>
            <a:r>
              <a:rPr lang="ru-RU" sz="4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основе изучения мейоза.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5526" y="2519595"/>
            <a:ext cx="9594274" cy="302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работы на уроке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1.Понятие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мейоза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2.Фазы мейоза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3.Биологическое значение мейоза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5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528" y="487740"/>
            <a:ext cx="93241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урока: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Рассмотреть размножение 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живых организмов на примере полового размножения;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800" spc="-6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раскрыть сущность мейоза – способа деления клетки с помощью которого образуются половые клетки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  характеризовать этапы мейоза</a:t>
            </a:r>
            <a:r>
              <a:rPr lang="ru-RU" sz="2800" spc="-6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800" spc="-6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раскрыть механизм обмена участками ДНК между гомологичными хромосомами и его значение;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800" spc="-6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охарактеризовать второе деление мейоза и показать его значение;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800" spc="-6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выявить биологический смысл мейоза.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2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061698"/>
              </p:ext>
            </p:extLst>
          </p:nvPr>
        </p:nvGraphicFramePr>
        <p:xfrm>
          <a:off x="589756" y="2348012"/>
          <a:ext cx="8748208" cy="3171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8093">
                  <a:extLst>
                    <a:ext uri="{9D8B030D-6E8A-4147-A177-3AD203B41FA5}">
                      <a16:colId xmlns:a16="http://schemas.microsoft.com/office/drawing/2014/main" val="510305449"/>
                    </a:ext>
                  </a:extLst>
                </a:gridCol>
                <a:gridCol w="2880164">
                  <a:extLst>
                    <a:ext uri="{9D8B030D-6E8A-4147-A177-3AD203B41FA5}">
                      <a16:colId xmlns:a16="http://schemas.microsoft.com/office/drawing/2014/main" val="3386530182"/>
                    </a:ext>
                  </a:extLst>
                </a:gridCol>
                <a:gridCol w="2919951">
                  <a:extLst>
                    <a:ext uri="{9D8B030D-6E8A-4147-A177-3AD203B41FA5}">
                      <a16:colId xmlns:a16="http://schemas.microsoft.com/office/drawing/2014/main" val="408309939"/>
                    </a:ext>
                  </a:extLst>
                </a:gridCol>
              </a:tblGrid>
              <a:tr h="2114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Этап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Исходные продукты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Использование энергии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2651243"/>
                  </a:ext>
                </a:extLst>
              </a:tr>
              <a:tr h="1057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подготовительный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4571187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15872" y="309072"/>
            <a:ext cx="1343694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Карточка № 1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обмен веществ? ___________________________________________________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Заполнить таблицу: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334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791665"/>
              </p:ext>
            </p:extLst>
          </p:nvPr>
        </p:nvGraphicFramePr>
        <p:xfrm>
          <a:off x="236040" y="1694545"/>
          <a:ext cx="8658578" cy="2464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2991">
                  <a:extLst>
                    <a:ext uri="{9D8B030D-6E8A-4147-A177-3AD203B41FA5}">
                      <a16:colId xmlns:a16="http://schemas.microsoft.com/office/drawing/2014/main" val="3564415555"/>
                    </a:ext>
                  </a:extLst>
                </a:gridCol>
                <a:gridCol w="2680177">
                  <a:extLst>
                    <a:ext uri="{9D8B030D-6E8A-4147-A177-3AD203B41FA5}">
                      <a16:colId xmlns:a16="http://schemas.microsoft.com/office/drawing/2014/main" val="877964597"/>
                    </a:ext>
                  </a:extLst>
                </a:gridCol>
                <a:gridCol w="2405410">
                  <a:extLst>
                    <a:ext uri="{9D8B030D-6E8A-4147-A177-3AD203B41FA5}">
                      <a16:colId xmlns:a16="http://schemas.microsoft.com/office/drawing/2014/main" val="4264650319"/>
                    </a:ext>
                  </a:extLst>
                </a:gridCol>
              </a:tblGrid>
              <a:tr h="1976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Этап</a:t>
                      </a:r>
                      <a:endParaRPr lang="ru-RU" sz="4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Исходные продукты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Использование энергии</a:t>
                      </a:r>
                      <a:endParaRPr lang="ru-RU" sz="4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84386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бескислородный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272879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36040" y="309550"/>
            <a:ext cx="896315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Карточка № 2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 отличается пластический обмен от энергетического?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Заполнить таблицу: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44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6473"/>
            <a:ext cx="91855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9550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Карточка № 3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0955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Докажите, что ассимиляция и диссимиляция две стороны одного процесса?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0955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Заполнить таблицу: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762307"/>
              </p:ext>
            </p:extLst>
          </p:nvPr>
        </p:nvGraphicFramePr>
        <p:xfrm>
          <a:off x="207818" y="2161309"/>
          <a:ext cx="9725892" cy="30372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7566">
                  <a:extLst>
                    <a:ext uri="{9D8B030D-6E8A-4147-A177-3AD203B41FA5}">
                      <a16:colId xmlns:a16="http://schemas.microsoft.com/office/drawing/2014/main" val="1680329418"/>
                    </a:ext>
                  </a:extLst>
                </a:gridCol>
                <a:gridCol w="3202046">
                  <a:extLst>
                    <a:ext uri="{9D8B030D-6E8A-4147-A177-3AD203B41FA5}">
                      <a16:colId xmlns:a16="http://schemas.microsoft.com/office/drawing/2014/main" val="2475926927"/>
                    </a:ext>
                  </a:extLst>
                </a:gridCol>
                <a:gridCol w="3246280">
                  <a:extLst>
                    <a:ext uri="{9D8B030D-6E8A-4147-A177-3AD203B41FA5}">
                      <a16:colId xmlns:a16="http://schemas.microsoft.com/office/drawing/2014/main" val="1125625622"/>
                    </a:ext>
                  </a:extLst>
                </a:gridCol>
              </a:tblGrid>
              <a:tr h="20248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Этап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Исходные продукты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Использование энергии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1418562"/>
                  </a:ext>
                </a:extLst>
              </a:tr>
              <a:tr h="10124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кислородный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5150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084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1" y="381268"/>
            <a:ext cx="8686800" cy="2202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Мейоз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(от греч.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meiosis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уменьшение) — особый способ деления клеток, деление созревания, в результате которого происходят редукция (уменьшение) числа хромосом и переход клеток из диплоидного состояния в гаплоидное.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Мейоз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это особый тип дифференцировки, специализации клеток, который приводит к образованию половых клеток. Этот процесс занимает два клеточных цикла при отсутствии синтеза ДНК во втором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мейотическом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делении.</a:t>
            </a:r>
            <a:r>
              <a:rPr lang="ru-RU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071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схема кроссингове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228" y="60619"/>
            <a:ext cx="4762789" cy="679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" y="619221"/>
            <a:ext cx="680258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Мейоз представляет собой универсальное явление, характерное для всех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эукариотических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организмов. При мейозе происходит не только редукция числа хромосом до гаплоидного их числа, но и осуществляется чрезвычайно важный генетический процесс — обмен участками между гомологичными хромосомами, процесс, получивший название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кроссинговера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23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фазы мейоза табл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606" y="248949"/>
            <a:ext cx="5348310" cy="644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фазы мейоза табл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8949"/>
            <a:ext cx="6331527" cy="643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22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167106"/>
              </p:ext>
            </p:extLst>
          </p:nvPr>
        </p:nvGraphicFramePr>
        <p:xfrm>
          <a:off x="228599" y="356930"/>
          <a:ext cx="11457709" cy="6403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8619">
                  <a:extLst>
                    <a:ext uri="{9D8B030D-6E8A-4147-A177-3AD203B41FA5}">
                      <a16:colId xmlns:a16="http://schemas.microsoft.com/office/drawing/2014/main" val="799093626"/>
                    </a:ext>
                  </a:extLst>
                </a:gridCol>
                <a:gridCol w="1984309">
                  <a:extLst>
                    <a:ext uri="{9D8B030D-6E8A-4147-A177-3AD203B41FA5}">
                      <a16:colId xmlns:a16="http://schemas.microsoft.com/office/drawing/2014/main" val="843537106"/>
                    </a:ext>
                  </a:extLst>
                </a:gridCol>
                <a:gridCol w="6674781">
                  <a:extLst>
                    <a:ext uri="{9D8B030D-6E8A-4147-A177-3AD203B41FA5}">
                      <a16:colId xmlns:a16="http://schemas.microsoft.com/office/drawing/2014/main" val="3041879016"/>
                    </a:ext>
                  </a:extLst>
                </a:gridCol>
              </a:tblGrid>
              <a:tr h="580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Фазы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Число </a:t>
                      </a:r>
                      <a:r>
                        <a:rPr lang="ru-RU" sz="1400" dirty="0" smtClean="0">
                          <a:effectLst/>
                        </a:rPr>
                        <a:t>хромосом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 хроматид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Процессы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4026827008"/>
                  </a:ext>
                </a:extLst>
              </a:tr>
              <a:tr h="1095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Профаза </a:t>
                      </a:r>
                      <a:r>
                        <a:rPr lang="ru-RU" sz="1800" dirty="0">
                          <a:effectLst/>
                        </a:rPr>
                        <a:t>I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2n4c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Происходят процессы, аналогичные процессам профазы митоза. Кроме того, гомологичные хромосомы, представленные двумя хроматидами, сближаются и «слипаются» друг с другом. Этот процесс называется</a:t>
                      </a:r>
                      <a:r>
                        <a:rPr lang="ru-RU" sz="1100" b="0" dirty="0">
                          <a:effectLst/>
                        </a:rPr>
                        <a:t> </a:t>
                      </a:r>
                      <a:r>
                        <a:rPr lang="ru-RU" sz="1200" b="0" dirty="0">
                          <a:effectLst/>
                        </a:rPr>
                        <a:t>конъюгацией. При этом происходит обмен участков гомологичных хромосом — кроссинговер (перекрест хромосом), то есть обмен наследственной информацией. После конъюгации гомологичные хромосомы отделяются друг от друга.</a:t>
                      </a:r>
                      <a:endParaRPr lang="ru-RU" sz="105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298777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Метафаза I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2n4c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Происходят процессы, аналогичные процессам метафазы митоза.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3703800739"/>
                  </a:ext>
                </a:extLst>
              </a:tr>
              <a:tr h="663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Анафаза I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1n2c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В отличие от анафазы митоза, </a:t>
                      </a:r>
                      <a:r>
                        <a:rPr lang="ru-RU" sz="1200" b="0" dirty="0" err="1">
                          <a:effectLst/>
                        </a:rPr>
                        <a:t>центромеры</a:t>
                      </a:r>
                      <a:r>
                        <a:rPr lang="ru-RU" sz="1200" b="0" dirty="0">
                          <a:effectLst/>
                        </a:rPr>
                        <a:t> не делятся и к полюсам клетки отходит не по одной хроматиде от каждой хромосомы, а по одной хромосоме, состоящей из двух хроматид и скреплённой общей </a:t>
                      </a:r>
                      <a:r>
                        <a:rPr lang="ru-RU" sz="1200" b="0" dirty="0" err="1">
                          <a:effectLst/>
                        </a:rPr>
                        <a:t>центромерой</a:t>
                      </a:r>
                      <a:r>
                        <a:rPr lang="ru-RU" sz="1200" b="0" dirty="0">
                          <a:effectLst/>
                        </a:rPr>
                        <a:t>.</a:t>
                      </a:r>
                      <a:endParaRPr lang="ru-RU" sz="105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241486586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Телофаза I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1n2c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Образуются две клетки с гаплоидным набором.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1037049689"/>
                  </a:ext>
                </a:extLst>
              </a:tr>
              <a:tr h="602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Интерфаза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1n2c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Короткая. Репликации (удвоения) ДНК не происходит и, следовательно, диплоидность не восстанавливается.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2232796426"/>
                  </a:ext>
                </a:extLst>
              </a:tr>
              <a:tr h="317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Профаза II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1n2c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Аналогичны  процессам     во время митоза.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887305942"/>
                  </a:ext>
                </a:extLst>
              </a:tr>
              <a:tr h="374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Метафаза II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1n2c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Аналогичны процессам во время митоза.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2492044494"/>
                  </a:ext>
                </a:extLst>
              </a:tr>
              <a:tr h="438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Анафаза II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1n1c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Аналогичны  процессам  во  время  митоза.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1145958452"/>
                  </a:ext>
                </a:extLst>
              </a:tr>
              <a:tr h="248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Телофаза II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1n1c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Аналогичны  процессам  во время   митоза.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22" marR="27122" marT="0" marB="0"/>
                </a:tc>
                <a:extLst>
                  <a:ext uri="{0D108BD9-81ED-4DB2-BD59-A6C34878D82A}">
                    <a16:rowId xmlns:a16="http://schemas.microsoft.com/office/drawing/2014/main" val="27870824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11838" y="-12402"/>
            <a:ext cx="1545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Фазы мейоза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715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582866"/>
              </p:ext>
            </p:extLst>
          </p:nvPr>
        </p:nvGraphicFramePr>
        <p:xfrm>
          <a:off x="363438" y="1593273"/>
          <a:ext cx="8780562" cy="3818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09168">
                  <a:extLst>
                    <a:ext uri="{9D8B030D-6E8A-4147-A177-3AD203B41FA5}">
                      <a16:colId xmlns:a16="http://schemas.microsoft.com/office/drawing/2014/main" val="3685806930"/>
                    </a:ext>
                  </a:extLst>
                </a:gridCol>
                <a:gridCol w="3071394">
                  <a:extLst>
                    <a:ext uri="{9D8B030D-6E8A-4147-A177-3AD203B41FA5}">
                      <a16:colId xmlns:a16="http://schemas.microsoft.com/office/drawing/2014/main" val="4230512636"/>
                    </a:ext>
                  </a:extLst>
                </a:gridCol>
              </a:tblGrid>
              <a:tr h="272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Характеристика делений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Тип деления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1782628"/>
                  </a:ext>
                </a:extLst>
              </a:tr>
              <a:tr h="3545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1). Происходит два деления, следующие одно за другим.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2). Число хромосом в дочерних клетках по сравнению с материнской не изменяется. 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/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3). Число хромосом в дочерних клетках по сравнению с материнской уменьшается вдвое. 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/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4). К полюсам клетки расходятся хроматиды каждой пары гомологичных хромосом. 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/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5). В местах перекреста хромосом происходят поперечные  разрывы и обмен участками между ними.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А. Митоз 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/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Б. Мейоз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482710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3437" y="124674"/>
            <a:ext cx="865587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 паре с карточками. </a:t>
            </a: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Карточка № 1</a:t>
            </a: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1.Установите соответствие между характеристиками делений и их типами.</a:t>
            </a:r>
            <a:endParaRPr kumimoji="0" lang="ru-RU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900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712775"/>
              </p:ext>
            </p:extLst>
          </p:nvPr>
        </p:nvGraphicFramePr>
        <p:xfrm>
          <a:off x="413543" y="1368593"/>
          <a:ext cx="9516269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88617">
                  <a:extLst>
                    <a:ext uri="{9D8B030D-6E8A-4147-A177-3AD203B41FA5}">
                      <a16:colId xmlns:a16="http://schemas.microsoft.com/office/drawing/2014/main" val="2760334859"/>
                    </a:ext>
                  </a:extLst>
                </a:gridCol>
                <a:gridCol w="3227652">
                  <a:extLst>
                    <a:ext uri="{9D8B030D-6E8A-4147-A177-3AD203B41FA5}">
                      <a16:colId xmlns:a16="http://schemas.microsoft.com/office/drawing/2014/main" val="3434452160"/>
                    </a:ext>
                  </a:extLst>
                </a:gridCol>
              </a:tblGrid>
              <a:tr h="1225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Процессы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989070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Фазы митоза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0174467"/>
                  </a:ext>
                </a:extLst>
              </a:tr>
              <a:tr h="1178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1). Завершение образования веретена деления.</a:t>
                      </a:r>
                      <a:br>
                        <a:rPr lang="ru-RU" sz="2400">
                          <a:effectLst/>
                        </a:rPr>
                      </a:br>
                      <a:r>
                        <a:rPr lang="ru-RU" sz="2400">
                          <a:effectLst/>
                        </a:rPr>
                        <a:t>2). Центриоли расходятся к противоположным полюсам клетки. </a:t>
                      </a:r>
                      <a:br>
                        <a:rPr lang="ru-RU" sz="2400">
                          <a:effectLst/>
                        </a:rPr>
                      </a:br>
                      <a:r>
                        <a:rPr lang="ru-RU" sz="2400">
                          <a:effectLst/>
                        </a:rPr>
                        <a:t>3). Начало формирования веретена деления. </a:t>
                      </a:r>
                      <a:br>
                        <a:rPr lang="ru-RU" sz="2400">
                          <a:effectLst/>
                        </a:rPr>
                      </a:br>
                      <a:r>
                        <a:rPr lang="ru-RU" sz="2400">
                          <a:effectLst/>
                        </a:rPr>
                        <a:t>4). Хромосомы образуют экваториальную пластинку.</a:t>
                      </a:r>
                      <a:br>
                        <a:rPr lang="ru-RU" sz="2400">
                          <a:effectLst/>
                        </a:rPr>
                      </a:br>
                      <a:r>
                        <a:rPr lang="ru-RU" sz="2400">
                          <a:effectLst/>
                        </a:rPr>
                        <a:t>5). Хромосомы  спирализуются.  приобретают типичную  двух хроматидную  структуру.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/>
                      </a:r>
                      <a:br>
                        <a:rPr lang="ru-RU" sz="2400" dirty="0">
                          <a:effectLst/>
                        </a:rPr>
                      </a:br>
                      <a:r>
                        <a:rPr lang="ru-RU" sz="2400" dirty="0">
                          <a:effectLst/>
                        </a:rPr>
                        <a:t>А. Профаза.</a:t>
                      </a:r>
                      <a:br>
                        <a:rPr lang="ru-RU" sz="2400" dirty="0">
                          <a:effectLst/>
                        </a:rPr>
                      </a:br>
                      <a:r>
                        <a:rPr lang="ru-RU" sz="2400" dirty="0">
                          <a:effectLst/>
                        </a:rPr>
                        <a:t/>
                      </a:r>
                      <a:br>
                        <a:rPr lang="ru-RU" sz="2400" dirty="0">
                          <a:effectLst/>
                        </a:rPr>
                      </a:br>
                      <a:r>
                        <a:rPr lang="ru-RU" sz="2400" dirty="0">
                          <a:effectLst/>
                        </a:rPr>
                        <a:t>Б. Метафаза.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776526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7175" y="45154"/>
            <a:ext cx="74437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989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98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Карточка № 2</a:t>
            </a:r>
          </a:p>
          <a:p>
            <a:pPr marL="0" marR="0" lvl="0" indent="398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2.Установите соответствие между процессами в клетке и фазами митоза, в которых они протекают.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027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71751" y="528412"/>
            <a:ext cx="3957637" cy="10156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Анкета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ru-RU" altLang="ru-RU" sz="18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http://katti.ucoz.ru/_pu/56/565645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54" y="2012373"/>
            <a:ext cx="7495452" cy="414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868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731213"/>
              </p:ext>
            </p:extLst>
          </p:nvPr>
        </p:nvGraphicFramePr>
        <p:xfrm>
          <a:off x="522288" y="2600324"/>
          <a:ext cx="9007476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2492">
                  <a:extLst>
                    <a:ext uri="{9D8B030D-6E8A-4147-A177-3AD203B41FA5}">
                      <a16:colId xmlns:a16="http://schemas.microsoft.com/office/drawing/2014/main" val="533081593"/>
                    </a:ext>
                  </a:extLst>
                </a:gridCol>
                <a:gridCol w="3002492">
                  <a:extLst>
                    <a:ext uri="{9D8B030D-6E8A-4147-A177-3AD203B41FA5}">
                      <a16:colId xmlns:a16="http://schemas.microsoft.com/office/drawing/2014/main" val="1656966169"/>
                    </a:ext>
                  </a:extLst>
                </a:gridCol>
                <a:gridCol w="3002492">
                  <a:extLst>
                    <a:ext uri="{9D8B030D-6E8A-4147-A177-3AD203B41FA5}">
                      <a16:colId xmlns:a16="http://schemas.microsoft.com/office/drawing/2014/main" val="236797846"/>
                    </a:ext>
                  </a:extLst>
                </a:gridCol>
              </a:tblGrid>
              <a:tr h="360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Название стадии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Способ деления клетки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Основные изменения клетки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2224114"/>
                  </a:ext>
                </a:extLst>
              </a:tr>
              <a:tr h="721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Период размножения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Митоз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Увеличение количества без изменения в них наследственной информации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536639"/>
                  </a:ext>
                </a:extLst>
              </a:tr>
              <a:tr h="180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Период роста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5541300"/>
                  </a:ext>
                </a:extLst>
              </a:tr>
              <a:tr h="180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Период созревания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6359576"/>
                  </a:ext>
                </a:extLst>
              </a:tr>
              <a:tr h="180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Период формирования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890223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2288" y="0"/>
            <a:ext cx="853079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Домашнее задание: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 всех обучающихся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прочитать текст учебника, ответить на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в конце параграфа. Составить таблицу: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половых клеток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половых клеток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выбору: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Составить кроссворд по теме «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Мейоз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98432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555</Words>
  <Application>Microsoft Office PowerPoint</Application>
  <PresentationFormat>Широкоэкранный</PresentationFormat>
  <Paragraphs>119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 готов</dc:creator>
  <cp:lastModifiedBy>я готов</cp:lastModifiedBy>
  <cp:revision>4</cp:revision>
  <dcterms:created xsi:type="dcterms:W3CDTF">2017-02-05T20:29:19Z</dcterms:created>
  <dcterms:modified xsi:type="dcterms:W3CDTF">2017-02-05T21:03:21Z</dcterms:modified>
</cp:coreProperties>
</file>